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1699" y="-202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F0C83-7D70-47B1-B743-6C58A10B3F01}" type="datetimeFigureOut">
              <a:rPr lang="it-IT" smtClean="0"/>
              <a:pPr/>
              <a:t>10/04/2024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0C070-61D1-4BAD-BF46-F5B28D8ADE3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DD826-8A12-476A-B756-EAA1D8B7149C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1683-077A-4E52-8A24-8DA8F833F03B}" type="datetimeFigureOut">
              <a:rPr lang="it-IT" smtClean="0"/>
              <a:pPr/>
              <a:t>10/04/2024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D524-F4B0-4F53-820E-782510D342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1683-077A-4E52-8A24-8DA8F833F03B}" type="datetimeFigureOut">
              <a:rPr lang="it-IT" smtClean="0"/>
              <a:pPr/>
              <a:t>10/04/2024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D524-F4B0-4F53-820E-782510D342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1683-077A-4E52-8A24-8DA8F833F03B}" type="datetimeFigureOut">
              <a:rPr lang="it-IT" smtClean="0"/>
              <a:pPr/>
              <a:t>10/04/2024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D524-F4B0-4F53-820E-782510D342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1683-077A-4E52-8A24-8DA8F833F03B}" type="datetimeFigureOut">
              <a:rPr lang="it-IT" smtClean="0"/>
              <a:pPr/>
              <a:t>10/04/2024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D524-F4B0-4F53-820E-782510D342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1683-077A-4E52-8A24-8DA8F833F03B}" type="datetimeFigureOut">
              <a:rPr lang="it-IT" smtClean="0"/>
              <a:pPr/>
              <a:t>10/04/2024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D524-F4B0-4F53-820E-782510D342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1683-077A-4E52-8A24-8DA8F833F03B}" type="datetimeFigureOut">
              <a:rPr lang="it-IT" smtClean="0"/>
              <a:pPr/>
              <a:t>10/04/2024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D524-F4B0-4F53-820E-782510D342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1683-077A-4E52-8A24-8DA8F833F03B}" type="datetimeFigureOut">
              <a:rPr lang="it-IT" smtClean="0"/>
              <a:pPr/>
              <a:t>10/04/2024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D524-F4B0-4F53-820E-782510D342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1683-077A-4E52-8A24-8DA8F833F03B}" type="datetimeFigureOut">
              <a:rPr lang="it-IT" smtClean="0"/>
              <a:pPr/>
              <a:t>10/04/2024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D524-F4B0-4F53-820E-782510D342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1683-077A-4E52-8A24-8DA8F833F03B}" type="datetimeFigureOut">
              <a:rPr lang="it-IT" smtClean="0"/>
              <a:pPr/>
              <a:t>10/04/2024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D524-F4B0-4F53-820E-782510D342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1683-077A-4E52-8A24-8DA8F833F03B}" type="datetimeFigureOut">
              <a:rPr lang="it-IT" smtClean="0"/>
              <a:pPr/>
              <a:t>10/04/2024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D524-F4B0-4F53-820E-782510D342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1683-077A-4E52-8A24-8DA8F833F03B}" type="datetimeFigureOut">
              <a:rPr lang="it-IT" smtClean="0"/>
              <a:pPr/>
              <a:t>10/04/2024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D524-F4B0-4F53-820E-782510D342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1683-077A-4E52-8A24-8DA8F833F03B}" type="datetimeFigureOut">
              <a:rPr lang="it-IT" smtClean="0"/>
              <a:pPr/>
              <a:t>10/04/2024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5D524-F4B0-4F53-820E-782510D3429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logo_pr_ross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66" y="500034"/>
            <a:ext cx="657225" cy="676275"/>
          </a:xfrm>
          <a:prstGeom prst="rect">
            <a:avLst/>
          </a:prstGeom>
          <a:noFill/>
        </p:spPr>
      </p:pic>
      <p:pic>
        <p:nvPicPr>
          <p:cNvPr id="1027" name="Picture 3" descr="00 - Simbolo da riportare sulle schede elettoral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66" y="1500166"/>
            <a:ext cx="657225" cy="695325"/>
          </a:xfrm>
          <a:prstGeom prst="rect">
            <a:avLst/>
          </a:prstGeom>
          <a:noFill/>
        </p:spPr>
      </p:pic>
      <p:pic>
        <p:nvPicPr>
          <p:cNvPr id="1026" name="Immagine 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286000"/>
            <a:ext cx="66675" cy="66675"/>
          </a:xfrm>
          <a:prstGeom prst="rect">
            <a:avLst/>
          </a:prstGeom>
          <a:noFill/>
        </p:spPr>
      </p:pic>
      <p:pic>
        <p:nvPicPr>
          <p:cNvPr id="1025" name="Immagin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809875"/>
            <a:ext cx="66675" cy="66675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357166" y="1133475"/>
            <a:ext cx="78581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L’Aquila </a:t>
            </a:r>
            <a:endParaRPr kumimoji="0" lang="it-IT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85728" y="2214546"/>
            <a:ext cx="71438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it-IT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L’Aquila </a:t>
            </a:r>
            <a:endParaRPr kumimoji="0" 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0" y="2428860"/>
            <a:ext cx="1571612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it-IT" sz="1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L’Associazione Proteo Fare Sapere è soggetto qualificato per l’</a:t>
            </a:r>
            <a:r>
              <a:rPr lang="it-IT" sz="1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aggior-</a:t>
            </a:r>
            <a:r>
              <a:rPr lang="it-IT" sz="1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namento</a:t>
            </a:r>
            <a:r>
              <a:rPr lang="it-IT" sz="1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e la formazione del personale della scuola ed è inserito nell’elenco definitivo del MIUR ai sensi della Direttiva n. 170/2016. </a:t>
            </a:r>
          </a:p>
          <a:p>
            <a:pPr lvl="0" algn="just"/>
            <a:r>
              <a:rPr lang="it-IT" sz="1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Il Seminario si configura come attività   di   forma-</a:t>
            </a:r>
          </a:p>
          <a:p>
            <a:pPr lvl="0" algn="just"/>
            <a:r>
              <a:rPr lang="it-IT" sz="1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zione</a:t>
            </a:r>
            <a:r>
              <a:rPr lang="it-IT" sz="1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e aggiornamento per la partecipazione in orario di servizio (artt. 64 e 67 CCNL 2006/2009 Comparto Scuola e art. 21 CCNL 2002/2005 Area V della Dirigenza Scolastica)  </a:t>
            </a:r>
          </a:p>
        </p:txBody>
      </p:sp>
      <p:sp>
        <p:nvSpPr>
          <p:cNvPr id="10" name="Rettangolo 9"/>
          <p:cNvSpPr/>
          <p:nvPr/>
        </p:nvSpPr>
        <p:spPr>
          <a:xfrm>
            <a:off x="1571612" y="357159"/>
            <a:ext cx="507209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B00000"/>
                </a:solidFill>
              </a:rPr>
              <a:t>Tirocinio Formativo Attivo (TFA) sostegno</a:t>
            </a:r>
          </a:p>
          <a:p>
            <a:pPr algn="ctr"/>
            <a:r>
              <a:rPr lang="it-IT" sz="1400" b="1" dirty="0">
                <a:solidFill>
                  <a:srgbClr val="B00000"/>
                </a:solidFill>
              </a:rPr>
              <a:t>Corso di preparazione alle prove di preselezione 2024 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1571612" y="928662"/>
            <a:ext cx="5072098" cy="55399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539750" algn="l"/>
              </a:tabLst>
            </a:pPr>
            <a:r>
              <a:rPr kumimoji="0" lang="it-IT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L’Associazione Professionale Proteo Fare Sapere L’Aquila,</a:t>
            </a:r>
            <a:r>
              <a:rPr kumimoji="0" lang="it-IT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it-IT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in collaborazione con la FLC CGIL L’Aquila, organizza un corso di preparazione volto al superamento del test preliminare del </a:t>
            </a:r>
            <a:r>
              <a:rPr lang="it-IT" sz="1000" b="1" dirty="0">
                <a:ea typeface="Calibri" pitchFamily="34" charset="0"/>
                <a:cs typeface="Times New Roman" pitchFamily="18" charset="0"/>
              </a:rPr>
              <a:t>IX</a:t>
            </a:r>
            <a:r>
              <a:rPr kumimoji="0" lang="it-IT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ciclo TFA Sostegno </a:t>
            </a:r>
            <a:endParaRPr kumimoji="0" lang="it-IT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571612" y="1500166"/>
            <a:ext cx="5072098" cy="43088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-539750" algn="l"/>
              </a:tabLst>
            </a:pPr>
            <a:r>
              <a:rPr lang="it-IT" sz="1100" i="1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Il corso è articolato in 7 moduli, per complessive 17 ore di formazione, in modalità on line sincrona, su piattaforma ZOOM,  dal 16 aprile al 6 maggio 2024.</a:t>
            </a:r>
            <a:endParaRPr lang="it-IT" sz="1100" i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638287" y="1979712"/>
            <a:ext cx="5103080" cy="4838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-539750" algn="l"/>
              </a:tabLst>
            </a:pPr>
            <a:r>
              <a:rPr lang="it-IT" sz="1000" b="1" dirty="0">
                <a:solidFill>
                  <a:srgbClr val="500000"/>
                </a:solidFill>
                <a:ea typeface="Calibri" pitchFamily="34" charset="0"/>
                <a:cs typeface="Times New Roman" pitchFamily="18" charset="0"/>
              </a:rPr>
              <a:t>16 aprile  ore 15.30 – 18.00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-539750" algn="l"/>
              </a:tabLst>
            </a:pPr>
            <a:r>
              <a:rPr lang="it-IT" sz="1000" b="1" dirty="0">
                <a:solidFill>
                  <a:srgbClr val="0070C0"/>
                </a:solidFill>
                <a:latin typeface="+mj-lt"/>
                <a:ea typeface="Calibri" pitchFamily="34" charset="0"/>
                <a:cs typeface="Times New Roman" pitchFamily="18" charset="0"/>
              </a:rPr>
              <a:t>Competenze organizzative e giuridiche correlate al regime di autonomia delle Istituzioni scolastiche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-539750" algn="l"/>
              </a:tabLst>
            </a:pPr>
            <a:endParaRPr lang="it-IT" sz="1000" b="1" dirty="0">
              <a:solidFill>
                <a:srgbClr val="0070C0"/>
              </a:solidFill>
              <a:latin typeface="+mj-lt"/>
              <a:ea typeface="Calibri" pitchFamily="34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-539750" algn="l"/>
              </a:tabLst>
            </a:pPr>
            <a:r>
              <a:rPr lang="it-IT" sz="1000" b="1" dirty="0">
                <a:cs typeface="Arial" pitchFamily="34" charset="0"/>
              </a:rPr>
              <a:t>19 aprile  ore 16.00 – 18.00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-539750" algn="l"/>
              </a:tabLst>
            </a:pPr>
            <a:r>
              <a:rPr lang="it-IT" sz="1000" b="1" dirty="0">
                <a:solidFill>
                  <a:srgbClr val="0070C0"/>
                </a:solidFill>
                <a:latin typeface="+mj-lt"/>
                <a:cs typeface="Arial" pitchFamily="34" charset="0"/>
              </a:rPr>
              <a:t>Conoscenze e competenze su empatia e intelligenza emotiva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-539750" algn="l"/>
              </a:tabLst>
            </a:pPr>
            <a:endParaRPr lang="it-IT" sz="1000" b="1" dirty="0">
              <a:solidFill>
                <a:srgbClr val="0070C0"/>
              </a:solidFill>
              <a:latin typeface="+mj-lt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-539750" algn="l"/>
              </a:tabLst>
            </a:pPr>
            <a:r>
              <a:rPr lang="it-IT" sz="1000" b="1" dirty="0">
                <a:solidFill>
                  <a:srgbClr val="500000"/>
                </a:solidFill>
                <a:ea typeface="Calibri" pitchFamily="34" charset="0"/>
                <a:cs typeface="Times New Roman" pitchFamily="18" charset="0"/>
              </a:rPr>
              <a:t>22 aprile ore 15.30 – 18.00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-539750" algn="l"/>
              </a:tabLst>
            </a:pPr>
            <a:r>
              <a:rPr lang="it-IT" sz="1000" b="1" dirty="0">
                <a:solidFill>
                  <a:srgbClr val="0070C0"/>
                </a:solidFill>
              </a:rPr>
              <a:t>Il profilo dell’insegnante di sostegno: competenze giuridico-organizzative e socio-psico-pedagogiche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-539750" algn="l"/>
              </a:tabLst>
            </a:pPr>
            <a:endParaRPr lang="it-IT" sz="1000" b="1" dirty="0">
              <a:solidFill>
                <a:srgbClr val="0070C0"/>
              </a:solidFill>
              <a:latin typeface="+mj-lt"/>
              <a:cs typeface="Arial" pitchFamily="34" charset="0"/>
            </a:endParaRPr>
          </a:p>
          <a:p>
            <a:pPr algn="just" fontAlgn="base">
              <a:tabLst>
                <a:tab pos="-539750" algn="l"/>
              </a:tabLst>
            </a:pPr>
            <a:r>
              <a:rPr lang="it-IT" sz="1000" b="1" kern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23 aprile   ore 16.00 – 18.00 </a:t>
            </a:r>
            <a:endParaRPr lang="it-IT" sz="1000" b="1" dirty="0">
              <a:effectLst/>
              <a:ea typeface="Times New Roman" panose="02020603050405020304" pitchFamily="18" charset="0"/>
            </a:endParaRPr>
          </a:p>
          <a:p>
            <a:pPr algn="just" fontAlgn="base">
              <a:tabLst>
                <a:tab pos="-539750" algn="l"/>
              </a:tabLst>
            </a:pPr>
            <a:r>
              <a:rPr lang="it-IT" sz="1000" b="1" kern="1200" dirty="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Conoscenze e competenze su creatività e pensiero divergente</a:t>
            </a:r>
          </a:p>
          <a:p>
            <a:pPr algn="just" fontAlgn="base">
              <a:tabLst>
                <a:tab pos="-539750" algn="l"/>
              </a:tabLst>
            </a:pPr>
            <a:endParaRPr lang="it-IT" sz="1000" b="1" dirty="0">
              <a:solidFill>
                <a:srgbClr val="0070C0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tabLst>
                <a:tab pos="-539750" algn="l"/>
              </a:tabLst>
            </a:pPr>
            <a:r>
              <a:rPr lang="it-IT" sz="1000" b="1" kern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29 aprile ore 15,30 – 18.00 </a:t>
            </a:r>
            <a:endParaRPr lang="it-IT" sz="1000" b="1" dirty="0">
              <a:effectLst/>
              <a:ea typeface="Times New Roman" panose="02020603050405020304" pitchFamily="18" charset="0"/>
            </a:endParaRPr>
          </a:p>
          <a:p>
            <a:r>
              <a:rPr lang="it-IT" sz="1000" b="1" kern="1200" dirty="0"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Competenze linguistiche e comprensione dei testi: come funzionano i questionari a risposta multipla</a:t>
            </a:r>
          </a:p>
          <a:p>
            <a:endParaRPr lang="it-IT" sz="1000" b="1" dirty="0">
              <a:solidFill>
                <a:srgbClr val="0070C0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algn="just" fontAlgn="base">
              <a:tabLst>
                <a:tab pos="-539750" algn="l"/>
              </a:tabLst>
            </a:pPr>
            <a:r>
              <a:rPr lang="it-IT" sz="10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it-IT" sz="10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maggio ore 15,30 - 17,00 </a:t>
            </a:r>
            <a:endParaRPr lang="it-IT" sz="1000" dirty="0">
              <a:effectLst/>
              <a:ea typeface="Times New Roman" panose="02020603050405020304" pitchFamily="18" charset="0"/>
            </a:endParaRPr>
          </a:p>
          <a:p>
            <a:pPr algn="just" fontAlgn="base">
              <a:tabLst>
                <a:tab pos="-539750" algn="l"/>
              </a:tabLst>
            </a:pPr>
            <a:r>
              <a:rPr lang="it-IT" sz="1000" b="1" kern="1200" dirty="0">
                <a:solidFill>
                  <a:srgbClr val="4472C4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Competenze didattiche inclusive nella scuola dell’infanzia e primaria</a:t>
            </a:r>
            <a:endParaRPr lang="it-IT" sz="1000" b="1" dirty="0">
              <a:effectLst/>
              <a:latin typeface="+mj-lt"/>
              <a:ea typeface="Times New Roman" panose="02020603050405020304" pitchFamily="18" charset="0"/>
            </a:endParaRPr>
          </a:p>
          <a:p>
            <a:pPr algn="just" fontAlgn="base">
              <a:tabLst>
                <a:tab pos="-539750" algn="l"/>
              </a:tabLst>
            </a:pPr>
            <a:r>
              <a:rPr lang="it-IT" sz="10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3 maggio</a:t>
            </a:r>
            <a:r>
              <a:rPr lang="it-IT" sz="10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ore 17,00 – 18,30</a:t>
            </a:r>
            <a:endParaRPr lang="it-IT" sz="1000" b="1" dirty="0">
              <a:effectLst/>
              <a:ea typeface="Times New Roman" panose="02020603050405020304" pitchFamily="18" charset="0"/>
            </a:endParaRPr>
          </a:p>
          <a:p>
            <a:pPr algn="just" fontAlgn="base">
              <a:tabLst>
                <a:tab pos="-539750" algn="l"/>
              </a:tabLst>
            </a:pPr>
            <a:r>
              <a:rPr lang="it-IT" sz="1000" b="1" kern="1200" dirty="0">
                <a:solidFill>
                  <a:srgbClr val="4472C4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Competenze didattiche inclusive nella scuola secondaria di I e II grado</a:t>
            </a:r>
            <a:endParaRPr lang="it-IT" b="1" dirty="0">
              <a:solidFill>
                <a:srgbClr val="4472C4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  <a:tabLst>
                <a:tab pos="-539750" algn="l"/>
              </a:tabLst>
            </a:pPr>
            <a:endParaRPr lang="it-IT" sz="1000" b="1" kern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  <a:tabLst>
                <a:tab pos="-539750" algn="l"/>
              </a:tabLst>
            </a:pPr>
            <a:r>
              <a:rPr lang="it-IT" sz="1000" b="1" dirty="0"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it-IT" sz="1000" b="1" kern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maggio ore 15,30 – 18.00  </a:t>
            </a:r>
            <a:endParaRPr lang="it-IT" sz="1000" b="1" dirty="0">
              <a:effectLst/>
              <a:ea typeface="Times New Roman" panose="02020603050405020304" pitchFamily="18" charset="0"/>
            </a:endParaRPr>
          </a:p>
          <a:p>
            <a:r>
              <a:rPr lang="it-IT" sz="1000" b="1" kern="1200" dirty="0"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Il test preliminare: verifica competenze ed esercitazione</a:t>
            </a:r>
            <a:endParaRPr lang="it-IT" sz="1000" dirty="0">
              <a:effectLst/>
              <a:latin typeface="+mj-lt"/>
              <a:ea typeface="Times New Roman" panose="02020603050405020304" pitchFamily="18" charset="0"/>
            </a:endParaRPr>
          </a:p>
          <a:p>
            <a:pPr algn="just" fontAlgn="base">
              <a:tabLst>
                <a:tab pos="-539750" algn="l"/>
              </a:tabLst>
            </a:pP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1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-539750" algn="l"/>
              </a:tabLst>
            </a:pPr>
            <a:endParaRPr lang="it-IT" sz="1200" dirty="0">
              <a:cs typeface="Arial" pitchFamily="34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1571612" y="4429124"/>
            <a:ext cx="507209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-539750" algn="l"/>
              </a:tabLst>
            </a:pPr>
            <a:r>
              <a:rPr lang="it-IT" sz="1000" b="1" dirty="0">
                <a:solidFill>
                  <a:srgbClr val="500000"/>
                </a:solidFill>
                <a:ea typeface="Calibri" pitchFamily="34" charset="0"/>
                <a:cs typeface="Times New Roman" pitchFamily="18" charset="0"/>
              </a:rPr>
              <a:t>  </a:t>
            </a: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173262"/>
            <a:ext cx="6858000" cy="2613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tabLst>
                <a:tab pos="-539750" algn="l"/>
              </a:tabLst>
            </a:pPr>
            <a:r>
              <a:rPr lang="it-IT" sz="11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Le lezioni saranno tenute da Dirigenti Scolastici, Docenti e Professionisti esperti formatori. 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-539750" algn="l"/>
              </a:tabLst>
            </a:pPr>
            <a:endParaRPr lang="it-IT" sz="1100" b="1" dirty="0">
              <a:latin typeface="+mj-lt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-539750" algn="l"/>
              </a:tabLst>
            </a:pPr>
            <a:r>
              <a:rPr kumimoji="0" lang="it-IT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Modalità</a:t>
            </a:r>
            <a:r>
              <a:rPr kumimoji="0" lang="it-IT" sz="11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di iscrizione:</a:t>
            </a:r>
            <a:r>
              <a:rPr kumimoji="0" lang="it-IT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-539750" algn="l"/>
              </a:tabLst>
            </a:pPr>
            <a:r>
              <a:rPr lang="it-IT" sz="1100" dirty="0">
                <a:latin typeface="+mj-lt"/>
                <a:ea typeface="Calibri" pitchFamily="34" charset="0"/>
                <a:cs typeface="Times New Roman" pitchFamily="18" charset="0"/>
              </a:rPr>
              <a:t>L’iscrizione al corso deve essere effettuata attraverso la compilazione del modulo online </a:t>
            </a:r>
            <a:r>
              <a:rPr lang="it-IT" sz="1100" b="1" dirty="0">
                <a:latin typeface="+mj-lt"/>
                <a:ea typeface="Calibri" pitchFamily="34" charset="0"/>
                <a:cs typeface="Times New Roman" pitchFamily="18" charset="0"/>
              </a:rPr>
              <a:t>entro il 13 aprile 2024.</a:t>
            </a:r>
            <a:r>
              <a:rPr lang="it-IT" sz="1100" dirty="0">
                <a:latin typeface="+mj-lt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-539750" algn="l"/>
              </a:tabLst>
            </a:pPr>
            <a:r>
              <a:rPr lang="it-IT" sz="1100" dirty="0">
                <a:latin typeface="+mj-lt"/>
                <a:ea typeface="Calibri" pitchFamily="34" charset="0"/>
                <a:cs typeface="Times New Roman" pitchFamily="18" charset="0"/>
              </a:rPr>
              <a:t>Il costo, comprensivo dell’iscrizione a Proteo fare sapere 2024, è di € 100 per gli iscritti FLC CGIL e di € 150 per i non iscritti.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-539750" algn="l"/>
              </a:tabLst>
            </a:pPr>
            <a:r>
              <a:rPr lang="it-IT" sz="1100" dirty="0">
                <a:latin typeface="+mj-lt"/>
                <a:ea typeface="Calibri" pitchFamily="34" charset="0"/>
                <a:cs typeface="Times New Roman" pitchFamily="18" charset="0"/>
              </a:rPr>
              <a:t>Nel costo sono compresi, oltre i 7 incontri, anche i materiali utilizzati dai relatori e le video registrazioni delle lezioni.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-539750" algn="l"/>
              </a:tabLst>
            </a:pPr>
            <a:r>
              <a:rPr lang="it-IT" sz="1100" dirty="0">
                <a:latin typeface="+mj-lt"/>
                <a:ea typeface="Calibri" pitchFamily="34" charset="0"/>
                <a:cs typeface="Times New Roman" pitchFamily="18" charset="0"/>
              </a:rPr>
              <a:t>Il pagamento deve essere effettuato, entro la stessa data, con Bonifico </a:t>
            </a:r>
            <a:r>
              <a:rPr kumimoji="0" lang="it-IT" sz="11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all’Associazione Professionale Proteo Fare Sapere L’Aquila </a:t>
            </a:r>
            <a:r>
              <a:rPr lang="it-IT" sz="1100" dirty="0">
                <a:ea typeface="Calibri" pitchFamily="34" charset="0"/>
                <a:cs typeface="Times New Roman" pitchFamily="18" charset="0"/>
              </a:rPr>
              <a:t>IBAN I</a:t>
            </a:r>
            <a:r>
              <a:rPr lang="it-IT" sz="1100" dirty="0" bmk="">
                <a:ea typeface="Calibri" pitchFamily="34" charset="0"/>
                <a:cs typeface="Times New Roman" pitchFamily="18" charset="0"/>
              </a:rPr>
              <a:t>T54F0200803604000104325704 Unicredit L’Aquila (CC L’Aquilone)</a:t>
            </a:r>
            <a:r>
              <a:rPr lang="it-IT" sz="1100" dirty="0"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it-IT" sz="11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indicando nella  causale </a:t>
            </a:r>
            <a:r>
              <a:rPr lang="it-IT" sz="1100" dirty="0">
                <a:latin typeface="+mj-lt"/>
                <a:ea typeface="Calibri" pitchFamily="34" charset="0"/>
                <a:cs typeface="Times New Roman" pitchFamily="18" charset="0"/>
              </a:rPr>
              <a:t>cognome/nome  e TFA sostegno 2024.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-539750" algn="l"/>
              </a:tabLst>
            </a:pPr>
            <a:r>
              <a:rPr kumimoji="0" lang="it-IT" sz="110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Per</a:t>
            </a:r>
            <a:r>
              <a:rPr kumimoji="0" lang="it-IT" sz="1100" i="0" u="none" strike="noStrike" cap="none" normalizeH="0" dirty="0" bmk="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ulteriori informazioni e/o chiarimenti si può contattare il Direttore del Corso </a:t>
            </a:r>
            <a:r>
              <a:rPr kumimoji="0" lang="it-IT" sz="1100" i="0" u="none" strike="noStrike" cap="none" normalizeH="0" dirty="0" err="1" bmk="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prof.Domenico</a:t>
            </a:r>
            <a:r>
              <a:rPr kumimoji="0" lang="it-IT" sz="1100" i="0" u="none" strike="noStrike" cap="none" normalizeH="0" dirty="0" bmk="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Evangelista al seguente numero </a:t>
            </a:r>
            <a:r>
              <a:rPr lang="it-IT" sz="1100" dirty="0" bmk="">
                <a:latin typeface="+mj-lt"/>
                <a:cs typeface="Times New Roman" pitchFamily="18" charset="0"/>
              </a:rPr>
              <a:t> 3473642388.  </a:t>
            </a:r>
            <a:endParaRPr lang="it-IT" sz="1100" dirty="0">
              <a:latin typeface="+mj-lt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-539750" algn="l"/>
              </a:tabLst>
            </a:pPr>
            <a:r>
              <a:rPr kumimoji="0" lang="it-IT" sz="110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Al termine del</a:t>
            </a:r>
            <a:r>
              <a:rPr kumimoji="0" lang="it-IT" sz="1100" i="0" u="none" strike="noStrike" cap="none" normalizeH="0" dirty="0" bmk="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corso sarà rilasciato attestato di frequenza. </a:t>
            </a:r>
            <a:r>
              <a:rPr lang="it-IT" sz="1100" dirty="0" bmk="">
                <a:latin typeface="+mj-lt"/>
                <a:ea typeface="Calibri" pitchFamily="34" charset="0"/>
                <a:cs typeface="Times New Roman" pitchFamily="18" charset="0"/>
              </a:rPr>
              <a:t>Il corso sarà attivato con un minimo </a:t>
            </a:r>
            <a:r>
              <a:rPr kumimoji="0" lang="it-IT" sz="1100" i="0" u="none" strike="noStrike" cap="none" normalizeH="0" dirty="0" bmk="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di </a:t>
            </a:r>
            <a:r>
              <a:rPr lang="it-IT" sz="1100" dirty="0" bmk="">
                <a:latin typeface="+mj-lt"/>
                <a:ea typeface="Calibri" pitchFamily="34" charset="0"/>
                <a:cs typeface="Times New Roman" pitchFamily="18" charset="0"/>
              </a:rPr>
              <a:t>15</a:t>
            </a:r>
            <a:r>
              <a:rPr kumimoji="0" lang="it-IT" sz="1100" i="0" u="none" strike="noStrike" cap="none" normalizeH="0" dirty="0" bmk="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iscritti.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-539750" algn="l"/>
              </a:tabLst>
            </a:pPr>
            <a:r>
              <a:rPr kumimoji="0" lang="it-IT" sz="1100" i="0" u="none" strike="noStrike" cap="none" normalizeH="0" dirty="0" bmk="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-539750" algn="l"/>
              </a:tabLst>
            </a:pPr>
            <a:r>
              <a:rPr kumimoji="0" lang="it-IT" sz="1100" i="0" u="none" strike="noStrike" cap="none" normalizeH="0" dirty="0" bmk="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3717032" y="8388424"/>
            <a:ext cx="25922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100" dirty="0" bmk="">
                <a:latin typeface="Calibri" pitchFamily="34" charset="0"/>
                <a:ea typeface="Calibri" pitchFamily="34" charset="0"/>
                <a:cs typeface="Calibri" pitchFamily="34" charset="0"/>
              </a:rPr>
              <a:t>Il Presidente Proteo Fare Sapere L’Aquila </a:t>
            </a:r>
          </a:p>
          <a:p>
            <a:r>
              <a:rPr lang="it-IT" sz="1100" dirty="0" bmk="">
                <a:latin typeface="Calibri" pitchFamily="34" charset="0"/>
                <a:cs typeface="Calibri" pitchFamily="34" charset="0"/>
              </a:rPr>
              <a:t>                  </a:t>
            </a:r>
            <a:r>
              <a:rPr lang="it-IT" sz="1100" i="1" dirty="0" bmk="">
                <a:latin typeface="Calibri" pitchFamily="34" charset="0"/>
                <a:cs typeface="Calibri" pitchFamily="34" charset="0"/>
              </a:rPr>
              <a:t>Prof. Carlo </a:t>
            </a:r>
            <a:r>
              <a:rPr lang="it-IT" sz="1100" i="1" dirty="0" err="1" bmk="">
                <a:latin typeface="Calibri" pitchFamily="34" charset="0"/>
                <a:cs typeface="Calibri" pitchFamily="34" charset="0"/>
              </a:rPr>
              <a:t>Fonzi</a:t>
            </a:r>
            <a:r>
              <a:rPr lang="it-IT" sz="1100" i="1" dirty="0" bmk="">
                <a:latin typeface="Calibri" pitchFamily="34" charset="0"/>
                <a:cs typeface="Calibri" pitchFamily="34" charset="0"/>
              </a:rPr>
              <a:t> </a:t>
            </a:r>
            <a:endParaRPr lang="it-IT" sz="1100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466</Words>
  <Application>Microsoft Office PowerPoint</Application>
  <PresentationFormat>Presentazione su schermo (4:3)</PresentationFormat>
  <Paragraphs>47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Domenico Evangelista</cp:lastModifiedBy>
  <cp:revision>8</cp:revision>
  <dcterms:created xsi:type="dcterms:W3CDTF">2023-04-11T09:59:38Z</dcterms:created>
  <dcterms:modified xsi:type="dcterms:W3CDTF">2024-04-10T18:01:16Z</dcterms:modified>
</cp:coreProperties>
</file>